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9" r:id="rId1"/>
  </p:sldMasterIdLst>
  <p:notesMasterIdLst>
    <p:notesMasterId r:id="rId14"/>
  </p:notesMasterIdLst>
  <p:sldIdLst>
    <p:sldId id="256" r:id="rId2"/>
    <p:sldId id="259" r:id="rId3"/>
    <p:sldId id="294" r:id="rId4"/>
    <p:sldId id="318" r:id="rId5"/>
    <p:sldId id="311" r:id="rId6"/>
    <p:sldId id="317" r:id="rId7"/>
    <p:sldId id="280" r:id="rId8"/>
    <p:sldId id="291" r:id="rId9"/>
    <p:sldId id="300" r:id="rId10"/>
    <p:sldId id="301" r:id="rId11"/>
    <p:sldId id="303" r:id="rId12"/>
    <p:sldId id="32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7E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5250" autoAdjust="0"/>
  </p:normalViewPr>
  <p:slideViewPr>
    <p:cSldViewPr>
      <p:cViewPr varScale="1">
        <p:scale>
          <a:sx n="125" d="100"/>
          <a:sy n="125" d="100"/>
        </p:scale>
        <p:origin x="121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3B2219-CA59-41AB-8359-ED7D94319C00}" type="datetimeFigureOut">
              <a:rPr lang="ru-RU"/>
              <a:pPr>
                <a:defRPr/>
              </a:pPr>
              <a:t>29.07.2020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8E23B95-D147-415F-9225-5355C0BB23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122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E23B95-D147-415F-9225-5355C0BB23E5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000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2F424-6DA1-4FAB-B34F-7F10959E59E0}" type="datetime1">
              <a:rPr lang="ru-RU"/>
              <a:pPr>
                <a:defRPr/>
              </a:pPr>
              <a:t>29.07.2020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7535B50-B145-4AF4-827A-9EEE0F5850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58BD6-2E3D-497E-AF3A-BA1C02D4FC47}" type="datetime1">
              <a:rPr lang="ru-RU"/>
              <a:pPr>
                <a:defRPr/>
              </a:pPr>
              <a:t>29.07.2020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5949-B70F-494D-89CC-C6C923400C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003A0-7FA6-46B9-BC3C-10F69C5028AA}" type="datetime1">
              <a:rPr lang="ru-RU"/>
              <a:pPr>
                <a:defRPr/>
              </a:pPr>
              <a:t>29.07.2020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8866D-D571-424F-B4BB-088C7D292B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D84B1-3110-4300-928F-E6565DE44CDC}" type="datetime1">
              <a:rPr lang="ru-RU"/>
              <a:pPr>
                <a:defRPr/>
              </a:pPr>
              <a:t>29.07.2020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0F16F-B139-48E2-902B-4BBF46B063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69F5F-5F43-427E-9CB2-52A6247E8B72}" type="datetime1">
              <a:rPr lang="ru-RU"/>
              <a:pPr>
                <a:defRPr/>
              </a:pPr>
              <a:t>29.07.2020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E170C-C80D-4BE4-87E6-45A510E29B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A7E43-B681-4B74-B125-A8617A6438C2}" type="datetime1">
              <a:rPr lang="ru-RU"/>
              <a:pPr>
                <a:defRPr/>
              </a:pPr>
              <a:t>29.07.2020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16EB0-0045-493F-B3CA-C804C708EB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7D65AD2-FED2-4C5C-BFF6-9E44B6974F88}" type="datetime1">
              <a:rPr lang="ru-RU"/>
              <a:pPr>
                <a:defRPr/>
              </a:pPr>
              <a:t>29.07.2020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254B0F2-B79F-41FB-9583-FD38F0226A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B6095-D47E-4CC2-9733-8AFF926C607B}" type="datetime1">
              <a:rPr lang="ru-RU"/>
              <a:pPr>
                <a:defRPr/>
              </a:pPr>
              <a:t>29.07.2020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54E82-3867-4269-AF04-2F38063680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5B887-2332-4A24-96BF-67D642ECD852}" type="datetime1">
              <a:rPr lang="ru-RU"/>
              <a:pPr>
                <a:defRPr/>
              </a:pPr>
              <a:t>29.07.2020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CD70-994E-4B4C-89F9-606BEED4BE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969C8-E9AC-467C-9544-4E9D7ABDE0A9}" type="datetime1">
              <a:rPr lang="ru-RU"/>
              <a:pPr>
                <a:defRPr/>
              </a:pPr>
              <a:t>29.07.2020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3301E-0E92-483F-AA84-E454C61B5E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767C0-C4E6-4062-A6E7-71A114ED4CFB}" type="datetime1">
              <a:rPr lang="ru-RU"/>
              <a:pPr>
                <a:defRPr/>
              </a:pPr>
              <a:t>29.07.2020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D5DFC-06CA-4E37-8C0E-09E3C6B54E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EC4458C4-70AE-4560-942F-EBD1EE60F3B2}" type="datetime1">
              <a:rPr lang="ru-RU"/>
              <a:pPr>
                <a:defRPr/>
              </a:pPr>
              <a:t>29.07.2020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46C1056-77C7-4A2C-AD64-88883D86A2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04" r:id="rId2"/>
    <p:sldLayoutId id="2147483905" r:id="rId3"/>
    <p:sldLayoutId id="2147483906" r:id="rId4"/>
    <p:sldLayoutId id="2147483913" r:id="rId5"/>
    <p:sldLayoutId id="2147483914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14290"/>
            <a:ext cx="8353176" cy="3574750"/>
          </a:xfrm>
        </p:spPr>
        <p:txBody>
          <a:bodyPr rtlCol="0"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8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Georgia" pitchFamily="18" charset="0"/>
              </a:rPr>
              <a:t/>
            </a:r>
            <a:br>
              <a:rPr lang="ru-RU" sz="38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Georgia" pitchFamily="18" charset="0"/>
              </a:rPr>
            </a:br>
            <a:r>
              <a:rPr lang="ru-RU" sz="24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Georgia" pitchFamily="18" charset="0"/>
              </a:rPr>
              <a:t>Основные подходы </a:t>
            </a:r>
            <a:br>
              <a:rPr lang="ru-RU" sz="24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Georgia" pitchFamily="18" charset="0"/>
              </a:rPr>
            </a:br>
            <a:r>
              <a:rPr lang="ru-RU" sz="24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Georgia" pitchFamily="18" charset="0"/>
              </a:rPr>
              <a:t>к разработке  новой «сквозной» Организационно-технологической модели проведения этапов </a:t>
            </a:r>
            <a:br>
              <a:rPr lang="ru-RU" sz="24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Georgia" pitchFamily="18" charset="0"/>
              </a:rPr>
            </a:br>
            <a:r>
              <a:rPr lang="ru-RU" sz="24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Georgia" pitchFamily="18" charset="0"/>
              </a:rPr>
              <a:t>всероссийской олимпиады школьников </a:t>
            </a:r>
            <a:br>
              <a:rPr lang="ru-RU" sz="24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Georgia" pitchFamily="18" charset="0"/>
              </a:rPr>
            </a:br>
            <a:r>
              <a:rPr lang="ru-RU" sz="24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Georgia" pitchFamily="18" charset="0"/>
              </a:rPr>
              <a:t>в Свердловской области</a:t>
            </a:r>
            <a:br>
              <a:rPr lang="ru-RU" sz="24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Georgia" pitchFamily="18" charset="0"/>
              </a:rPr>
            </a:br>
            <a:r>
              <a:rPr lang="ru-RU" sz="24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Georgia" pitchFamily="18" charset="0"/>
              </a:rPr>
              <a:t> </a:t>
            </a:r>
            <a:br>
              <a:rPr lang="ru-RU" sz="24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Georgia" pitchFamily="18" charset="0"/>
              </a:rPr>
            </a:br>
            <a:r>
              <a:rPr lang="ru-RU" sz="3800" b="1" i="1" dirty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endParaRPr lang="ru-RU" sz="1800" b="1" i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797152"/>
            <a:ext cx="1388537" cy="115711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653136"/>
            <a:ext cx="1252684" cy="129614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725144"/>
            <a:ext cx="1764194" cy="1254538"/>
          </a:xfrm>
          <a:prstGeom prst="rect">
            <a:avLst/>
          </a:prstGeom>
        </p:spPr>
      </p:pic>
      <p:pic>
        <p:nvPicPr>
          <p:cNvPr id="8" name="Рисунок 7" descr="D:\Антонова\Для личного пользования\картинки для программ\1_0.gi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81128"/>
            <a:ext cx="1368152" cy="1441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1A93E18-6960-446D-88C9-D2FBE931598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202" y="4125953"/>
            <a:ext cx="1273613" cy="194015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85725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Организационно-технологическая модель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ВсОШ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Этапы разработки и реализации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363272" cy="4500594"/>
          </a:xfrm>
        </p:spPr>
        <p:txBody>
          <a:bodyPr/>
          <a:lstStyle/>
          <a:p>
            <a:pPr>
              <a:buNone/>
            </a:pP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 подготовки к олимпиадам</a:t>
            </a:r>
          </a:p>
          <a:p>
            <a:pPr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2020-2021 учебный год</a:t>
            </a:r>
          </a:p>
          <a:p>
            <a:pPr>
              <a:buNone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indent="-15875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Подготовка проекта комплексной  программы организации и проведения профильных смен и интенсивных Школ подготовки к олимпиадам  по 24 предметам. </a:t>
            </a:r>
            <a:r>
              <a:rPr lang="ru-RU" sz="1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>
              <a:buNone/>
            </a:pP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15 сентября 2020 г.</a:t>
            </a:r>
          </a:p>
          <a:p>
            <a:pPr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Проведение  круглогодичных Школ подготовки (3 смены), в том числе, на базе                            ЗОЦ «Таватуй» для участников с высоким уровнем достижений.</a:t>
            </a:r>
          </a:p>
          <a:p>
            <a:pPr algn="r">
              <a:buNone/>
            </a:pP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Октябрь 2020 г., январь, март/апрель 2021 г.</a:t>
            </a:r>
          </a:p>
          <a:p>
            <a:pPr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Проведение интенсивных Школ подготовки для  участников, прошедших на  заключительный этап.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>
              <a:buNone/>
            </a:pP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Март /апрель 2021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40F16F-B139-48E2-902B-4BBF46B063BF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Организационно-технологическая модель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ВсОШ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Этапы разработки и реализации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6742" y="1844824"/>
            <a:ext cx="8579296" cy="4214842"/>
          </a:xfrm>
        </p:spPr>
        <p:txBody>
          <a:bodyPr/>
          <a:lstStyle/>
          <a:p>
            <a:pPr>
              <a:buNone/>
            </a:pP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с педагогами</a:t>
            </a:r>
          </a:p>
          <a:p>
            <a:pPr>
              <a:buNone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2020-2021 учебный год </a:t>
            </a:r>
          </a:p>
          <a:p>
            <a:pPr marL="269875" indent="-182563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Проведение профильных олимпиадных курсов повышения квалификации педагогов по предметам математика, информатика, физика, астрономия, химия,  биология с приглашением федеральных экспертов.  </a:t>
            </a:r>
          </a:p>
          <a:p>
            <a:pPr marL="109537" indent="0" algn="r">
              <a:buNone/>
            </a:pP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Организация  дополнительных профессиональных программ (ДПП)   и  семинаров по вопросам  подготовки школьников к олимпиадам  на базе ГАОУ ДПО «Институт развития образования». </a:t>
            </a:r>
          </a:p>
          <a:p>
            <a:pPr algn="r">
              <a:buNone/>
            </a:pP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Проведение семинара–совещания региональных и окружных предметно-методических комиссий «Методология и методика разработки олимпиадных заданий и критериев оценивания, преемственность заданий школьного и муниципального этапов».  </a:t>
            </a:r>
          </a:p>
          <a:p>
            <a:pPr algn="r">
              <a:buNone/>
            </a:pP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>
              <a:buNone/>
            </a:pP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40F16F-B139-48E2-902B-4BBF46B063BF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E9C274A-7DA8-40B1-8E50-6E2FF5674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40F16F-B139-48E2-902B-4BBF46B063BF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1AB379AD-B943-443A-8262-A7F0351F3707}"/>
              </a:ext>
            </a:extLst>
          </p:cNvPr>
          <p:cNvSpPr txBox="1">
            <a:spLocks/>
          </p:cNvSpPr>
          <p:nvPr/>
        </p:nvSpPr>
        <p:spPr bwMode="auto">
          <a:xfrm>
            <a:off x="251520" y="510827"/>
            <a:ext cx="5796136" cy="638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Структура регионального олимпиадного центра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4908FE8-7E07-4A6F-97B1-83A64EBF0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196752"/>
            <a:ext cx="8406680" cy="513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056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Объект 4"/>
          <p:cNvSpPr>
            <a:spLocks noGrp="1"/>
          </p:cNvSpPr>
          <p:nvPr>
            <p:ph idx="1"/>
          </p:nvPr>
        </p:nvSpPr>
        <p:spPr>
          <a:xfrm>
            <a:off x="467544" y="1196752"/>
            <a:ext cx="8278813" cy="5253041"/>
          </a:xfrm>
        </p:spPr>
        <p:txBody>
          <a:bodyPr>
            <a:normAutofit fontScale="25000" lnSpcReduction="20000"/>
          </a:bodyPr>
          <a:lstStyle/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ru-RU" sz="26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68288" indent="-268288" eaLnBrk="1" hangingPunct="1">
              <a:lnSpc>
                <a:spcPct val="110000"/>
              </a:lnSpc>
              <a:spcBef>
                <a:spcPct val="0"/>
              </a:spcBef>
              <a:buClrTx/>
            </a:pPr>
            <a:r>
              <a:rPr lang="ru-RU" sz="6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Свердловская область  с 2013 по 2020 год сохраняет позиции в рейтинге 12 регионов РФ – лидеров олимпиадного движения:</a:t>
            </a:r>
          </a:p>
          <a:p>
            <a:pPr marL="715963" lvl="0" indent="0"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lang="ru-RU" sz="6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 </a:t>
            </a:r>
            <a:r>
              <a:rPr lang="ru-RU" sz="6400" b="1" i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количеству участников на всех этапах</a:t>
            </a:r>
            <a:r>
              <a:rPr lang="ru-RU" sz="6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715963" lvl="0" indent="0"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lang="ru-RU" sz="6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2019-2020 учебный год </a:t>
            </a:r>
          </a:p>
          <a:p>
            <a:pPr marL="715963" lvl="0" indent="0"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lang="ru-RU" sz="6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школьный этап – 192 660 участников</a:t>
            </a:r>
          </a:p>
          <a:p>
            <a:pPr marL="715963" lvl="0" indent="0"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lang="ru-RU" sz="6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муниципальный этап – 47 613 участников </a:t>
            </a:r>
            <a:endParaRPr lang="ru-RU" sz="6400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15963" lvl="0" indent="0"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lang="ru-RU" sz="6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региональный этап –  1990 участников</a:t>
            </a:r>
          </a:p>
          <a:p>
            <a:pPr marL="715963" lvl="0" indent="0"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lang="ru-RU" sz="6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заключительный  этап – 90 участников</a:t>
            </a:r>
          </a:p>
          <a:p>
            <a:pPr marL="715963" lvl="0" indent="0">
              <a:lnSpc>
                <a:spcPct val="110000"/>
              </a:lnSpc>
              <a:spcBef>
                <a:spcPct val="0"/>
              </a:spcBef>
              <a:buClrTx/>
              <a:buNone/>
            </a:pPr>
            <a:endParaRPr lang="ru-RU" sz="4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15963" lvl="0" indent="0"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lang="ru-RU" sz="6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 </a:t>
            </a:r>
            <a:r>
              <a:rPr lang="ru-RU" sz="6400" b="1" i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количеству  олимпиадных предметов:</a:t>
            </a:r>
          </a:p>
          <a:p>
            <a:pPr marL="715963" lvl="0" indent="0"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lang="ru-RU" sz="6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региональный  этап олимпиады</a:t>
            </a:r>
            <a:r>
              <a:rPr lang="ru-RU" sz="6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6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проводится</a:t>
            </a:r>
            <a:r>
              <a:rPr lang="ru-RU" sz="6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6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 24  предметам </a:t>
            </a:r>
          </a:p>
          <a:p>
            <a:pPr marL="715963" lvl="0" indent="0"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lang="ru-RU" sz="6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участие  в заключительном этапе по  24 предметам</a:t>
            </a:r>
          </a:p>
          <a:p>
            <a:pPr marL="715963" lvl="0" indent="0">
              <a:lnSpc>
                <a:spcPct val="110000"/>
              </a:lnSpc>
              <a:spcBef>
                <a:spcPct val="0"/>
              </a:spcBef>
              <a:buClrTx/>
              <a:buNone/>
            </a:pPr>
            <a:endParaRPr lang="ru-RU" sz="4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15963" lvl="0" indent="0"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lang="ru-RU" sz="6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 </a:t>
            </a:r>
            <a:r>
              <a:rPr lang="ru-RU" sz="6400" b="1" i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количеству  победителей, призеров и эффективности участия  в заключительном этапе </a:t>
            </a:r>
            <a:r>
              <a:rPr lang="ru-RU" sz="6400" b="1" i="1" u="sng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ВсОШ</a:t>
            </a:r>
            <a:r>
              <a:rPr lang="ru-RU" sz="6400" b="1" i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>
              <a:lnSpc>
                <a:spcPct val="110000"/>
              </a:lnSpc>
              <a:spcBef>
                <a:spcPct val="0"/>
              </a:spcBef>
              <a:buClrTx/>
              <a:buNone/>
            </a:pPr>
            <a:endParaRPr lang="ru-RU" sz="6400" b="1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68288" indent="-268288">
              <a:lnSpc>
                <a:spcPct val="110000"/>
              </a:lnSpc>
              <a:spcBef>
                <a:spcPct val="0"/>
              </a:spcBef>
              <a:buClrTx/>
            </a:pPr>
            <a:r>
              <a:rPr lang="ru-RU" sz="6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 поощрения для победителей олимпиады - премия Губернатора Свердловской области для учащихся:</a:t>
            </a:r>
          </a:p>
          <a:p>
            <a:pPr marL="715963" indent="0">
              <a:lnSpc>
                <a:spcPct val="110000"/>
              </a:lnSpc>
              <a:spcBef>
                <a:spcPct val="0"/>
              </a:spcBef>
              <a:buClrTx/>
              <a:buNone/>
            </a:pP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 marL="715963" indent="0"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* денежное поощрение победителей  регионального этапа, победителей и призеров заключительного этапа 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 с 2020-2021 учебного года  (Указ Губернатора Свердловской области  № 326-УГ от 18 июня 2020 года).</a:t>
            </a:r>
            <a:endParaRPr lang="ru-RU" sz="6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ct val="0"/>
              </a:spcBef>
              <a:buClrTx/>
              <a:buNone/>
            </a:pPr>
            <a:endParaRPr lang="ru-RU" b="1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b="1" dirty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dirty="0"/>
              <a:t> </a:t>
            </a:r>
          </a:p>
        </p:txBody>
      </p:sp>
      <p:sp>
        <p:nvSpPr>
          <p:cNvPr id="6174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539552" y="620688"/>
            <a:ext cx="822960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Достижения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857256"/>
          </a:xfrm>
        </p:spPr>
        <p:txBody>
          <a:bodyPr/>
          <a:lstStyle/>
          <a:p>
            <a:pPr lvl="0"/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u="sng" dirty="0">
                <a:latin typeface="Times New Roman" pitchFamily="18" charset="0"/>
                <a:cs typeface="Times New Roman" pitchFamily="18" charset="0"/>
              </a:rPr>
            </a:br>
            <a:r>
              <a:rPr lang="ru-RU" sz="2300" b="1" u="sng" dirty="0">
                <a:latin typeface="Times New Roman" pitchFamily="18" charset="0"/>
                <a:cs typeface="Times New Roman" pitchFamily="18" charset="0"/>
              </a:rPr>
              <a:t>Общие проблемы  организации и проведения всероссийской олимпиады школьников в Свердловской области</a:t>
            </a:r>
            <a:r>
              <a:rPr lang="ru-RU" sz="2300" dirty="0"/>
              <a:t/>
            </a:r>
            <a:br>
              <a:rPr lang="ru-RU" sz="2300" dirty="0"/>
            </a:br>
            <a:endParaRPr lang="ru-RU" sz="23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8640960" cy="4392488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1. Отсутствие  системного информационного и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-сопровождения  на всех этапах проведения олимпиады.</a:t>
            </a: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2. Отсутствие  РЭСУ- региональной электронной системы учета участников муниципального и регионального этапов олимпиады (далее – РЭСУ).</a:t>
            </a: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3. Недостаточный  уровень  преемственности между заданиями школьного, муниципального и регионального этапов. </a:t>
            </a: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4. Снижение интереса обучающихся к  всероссийской олимпиаде школьников  (сложность олимпиадных заданий, необходимость системной и углубленной  подготовки,  возрастающее количество конкурсных мероприятий разного уровня).</a:t>
            </a: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5. Недостаточная  мотивационная поддержка  педагогов, занимающихся подготовкой школьников к олимпиадам. </a:t>
            </a: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6. Недостаточный уровень профессиональной  подготовки педагогов к работе с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олимпиадниками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7.  Отсутствие комплексной   подготовки школьников  к муниципальному и региональному этапам  олимпиады.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40F16F-B139-48E2-902B-4BBF46B063BF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449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11116"/>
            <a:ext cx="8229600" cy="500066"/>
          </a:xfrm>
        </p:spPr>
        <p:txBody>
          <a:bodyPr/>
          <a:lstStyle/>
          <a:p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Управление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11182"/>
            <a:ext cx="8765112" cy="5216540"/>
          </a:xfrm>
        </p:spPr>
        <p:txBody>
          <a:bodyPr/>
          <a:lstStyle/>
          <a:p>
            <a:pPr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-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 новой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«сквозной»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организационно-технологической модели управления этапами проведения ВсОШ  в Свердловской области.  Корректировка  нормативной базы,  определение необходимого  ресурсного обеспечения и финансовых условий.</a:t>
            </a:r>
          </a:p>
          <a:p>
            <a:pPr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</a:p>
          <a:p>
            <a:pPr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2020-2021 учебный год</a:t>
            </a:r>
          </a:p>
          <a:p>
            <a:pPr marL="447675" indent="-338138"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 разработать  проект организационно-функциональной  структуры проведения этапов 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47675" indent="0"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созданию регионального олимпиадного центра,  окружных предметно-методических комиссий по 24 предметам в управленческих  округах  на базе определенных образовательных организаций из представителей муниципалитетов округа;</a:t>
            </a:r>
          </a:p>
          <a:p>
            <a:pPr marL="447675" indent="-360363"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  разработать единые  «сквозные» количественные и качественные показатели мониторинга проведения  муниципального этапа 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447675" indent="-338138"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 разработать цикл семинаров/совещаний с руководителями МОУО по внедрению и функционированию новой модели управления; </a:t>
            </a:r>
          </a:p>
          <a:p>
            <a:pPr marL="447675" indent="-338138">
              <a:spcBef>
                <a:spcPts val="0"/>
              </a:spcBef>
              <a:buNone/>
            </a:pP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indent="-338138">
              <a:spcBef>
                <a:spcPts val="0"/>
              </a:spcBef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2021-2022 учебный год</a:t>
            </a:r>
          </a:p>
          <a:p>
            <a:pPr marL="447675" indent="-338138"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  организовать независимую экспертизу проекта, утвердить приказом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МОиМП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  организационно-технологическую модель  проведения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Свердловской области, представить педагогическому сообществу;</a:t>
            </a:r>
          </a:p>
          <a:p>
            <a:pPr marL="447675" indent="-338138"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1.5  организовать проведение   школьного этапа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в соответствии с организационно-технологической моделью (единые задания школьного этапа в каждой группе муниципалитетов,  единые сроки проведения школьного этапа).</a:t>
            </a: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endParaRPr lang="ru-RU" sz="1400" dirty="0"/>
          </a:p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40F16F-B139-48E2-902B-4BBF46B063BF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428628"/>
          </a:xfrm>
        </p:spPr>
        <p:txBody>
          <a:bodyPr/>
          <a:lstStyle/>
          <a:p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II.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 Содержание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42984"/>
            <a:ext cx="8756526" cy="545436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>
              <a:buNone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Цель -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обеспечение необходимого  уровня  преемственности  заданий школьного и муниципального этапов ВсОШ.</a:t>
            </a:r>
          </a:p>
          <a:p>
            <a:pPr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2020-2021 учебный  год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2.1 МПМК  обеспечить  разработку  единых заданий  школьного этапа с учетом рекомендаций ЦПМК  и единых Требований к проведению этапов олимпиады; </a:t>
            </a:r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2.2 провести выборочно, по согласованию с МОУО, экспертизу заданий школьного этапа ВсОШ;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2.3 организовать независимую экспертизу заданий муниципального этапа ВсОШ;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2.4  провести  мониторинг уровня выполнения заданий  муниципального этапа ВсОШ; </a:t>
            </a:r>
          </a:p>
          <a:p>
            <a:pPr>
              <a:buNone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2021-2022 учебный  год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2.5  разработать   регламент и  циклограмму   деятельности   региональных и окружных  предметно-методических комиссий, а также алгоритм их взаимодействия;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2.6  провести  ротацию/оптимизацию состава региональных и окружных  предметно-методических комиссий с учетом новой модели управления;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2.7  подготовить проект  проведения  школьного  этапа  в дистанционном формате  с  учетом специфики предметов, технических условий  и возможностей муниципалитетов.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/>
          </a:p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40F16F-B139-48E2-902B-4BBF46B063BF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00066"/>
          </a:xfrm>
        </p:spPr>
        <p:txBody>
          <a:bodyPr/>
          <a:lstStyle/>
          <a:p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III.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 Организация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496944" cy="5359416"/>
          </a:xfrm>
        </p:spPr>
        <p:txBody>
          <a:bodyPr/>
          <a:lstStyle/>
          <a:p>
            <a:pPr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Цель  -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обеспечение  выполнения  Порядка проведения ВсОШ на всех этапах проведения,   требований Центрального Оргкомитета олимпиады, центральных предметно-методических комиссий   ВсОШ</a:t>
            </a:r>
          </a:p>
          <a:p>
            <a:pPr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pPr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2020-2021 учебный год</a:t>
            </a:r>
          </a:p>
          <a:p>
            <a:pPr>
              <a:lnSpc>
                <a:spcPct val="90000"/>
              </a:lnSpc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3.1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оптимизировать формы отчетности школьного и  муниципального этапов ВсОШ с учетом целесообразности и  информативности;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3.2 разработать общую схему проведения процедурных составляющих ВсОШ на школьном и муниципальном этапах: разбор заданий (в том числе, с использованием дистанционных форм), показ работ, апелляция; апробировать дистанционную схему разбора заданий   на муниципальном этапе ВсОШ (выборочно, по согласованию с МОУО);</a:t>
            </a:r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3.3 организовать выезды на  муниципальный этапы 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 целью экспертизы проведения разбора заданий, показа работ, апелляции; обсуждения  с  участниками олимпиады, педагогами и руководителями  МОУО  перспектив  развития олимпиадного движения в Свердловской области;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3.4 обеспечить условия  для  увеличения в 2 раза количества участников регионального этапа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3.5 обеспечить качественную подготовку   участников  к региональному и  заключительному этапам ВсОШ  через проведение профильных  смен и интенсивных Школ подготовки.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40F16F-B139-48E2-902B-4BBF46B063BF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0013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bIns="0" anchor="ctr"/>
          <a:lstStyle/>
          <a:p>
            <a:pPr algn="ctr" eaLnBrk="1" hangingPunct="1"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Организационно-технологическая модель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ВсОШ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Этапы разработки и реализации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251520" y="1857364"/>
            <a:ext cx="8712968" cy="4716474"/>
          </a:xfrm>
        </p:spPr>
        <p:txBody>
          <a:bodyPr/>
          <a:lstStyle/>
          <a:p>
            <a:pPr>
              <a:buNone/>
            </a:pP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Школьный этап</a:t>
            </a:r>
          </a:p>
          <a:p>
            <a:pPr>
              <a:buNone/>
            </a:pPr>
            <a:endParaRPr lang="ru-RU" sz="800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2020-2021 учебный год</a:t>
            </a:r>
          </a:p>
          <a:p>
            <a:pPr marL="268288" indent="-15875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1. Приказ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МОиМП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СО об организации и  проведении школьного этапа ВсОШ в Свердловской области. </a:t>
            </a:r>
          </a:p>
          <a:p>
            <a:pPr marL="268288" indent="-158750" algn="r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 20 июля 2020 г. </a:t>
            </a:r>
          </a:p>
          <a:p>
            <a:pPr marL="268288" indent="-15875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 Подготовка сметы расходов на   экспертное сопровождение  проведения школьного этапа. </a:t>
            </a:r>
          </a:p>
          <a:p>
            <a:pPr marL="268288" indent="-158750" algn="r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rgbClr val="467EA6"/>
                </a:solidFill>
                <a:latin typeface="Times New Roman" pitchFamily="18" charset="0"/>
                <a:cs typeface="Times New Roman" pitchFamily="18" charset="0"/>
              </a:rPr>
              <a:t> К 15 июля 2020 г.</a:t>
            </a:r>
          </a:p>
          <a:p>
            <a:pPr marL="268288" indent="-15875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3. Проведение совещания с руководителями МОУО – представление проекта  новой «сквозной» организационно-технологической модели проведения ВсОШ в Свердловской области.   </a:t>
            </a:r>
          </a:p>
          <a:p>
            <a:pPr marL="268288" indent="-158750" algn="r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rgbClr val="467EA6"/>
                </a:solidFill>
                <a:latin typeface="Times New Roman" pitchFamily="18" charset="0"/>
                <a:cs typeface="Times New Roman" pitchFamily="18" charset="0"/>
              </a:rPr>
              <a:t>   Вторая декада сентября 2020 г.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2021-2022 учебный год</a:t>
            </a:r>
          </a:p>
          <a:p>
            <a:pPr marL="357188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4. Формирование окружных предметно-методических комиссий в целях  разработки единых заданий школьного этапа для  групп муниципалитетов.</a:t>
            </a:r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57188">
              <a:lnSpc>
                <a:spcPct val="90000"/>
              </a:lnSpc>
              <a:spcBef>
                <a:spcPts val="0"/>
              </a:spcBef>
              <a:buNone/>
            </a:pP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5. Разработка единых заданий школьного этапа по управленческим округам, организация и проведение экспертизы пакетов заданий. 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1</a:t>
            </a:r>
          </a:p>
          <a:p>
            <a:r>
              <a:rPr lang="ru-RU" dirty="0"/>
              <a:t>2</a:t>
            </a:r>
          </a:p>
          <a:p>
            <a:r>
              <a:rPr lang="ru-RU" dirty="0"/>
              <a:t>3</a:t>
            </a:r>
          </a:p>
          <a:p>
            <a:r>
              <a:rPr lang="ru-RU" dirty="0"/>
              <a:t>4</a:t>
            </a:r>
          </a:p>
        </p:txBody>
      </p:sp>
      <p:sp>
        <p:nvSpPr>
          <p:cNvPr id="9289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dirty="0"/>
              <a:t>7</a:t>
            </a:r>
          </a:p>
        </p:txBody>
      </p:sp>
      <p:sp>
        <p:nvSpPr>
          <p:cNvPr id="9288" name="Номер слайда 5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endParaRPr lang="ru-RU" sz="3200" b="1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1538" y="1857364"/>
            <a:ext cx="73581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/>
              <a:t>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85725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Организационно-технологическая модель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ВсОШ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Этапы разработки и реализации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4930788"/>
          </a:xfrm>
        </p:spPr>
        <p:txBody>
          <a:bodyPr/>
          <a:lstStyle/>
          <a:p>
            <a:pPr>
              <a:buNone/>
            </a:pP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этап</a:t>
            </a:r>
          </a:p>
          <a:p>
            <a:pPr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2020-2021 учебный год</a:t>
            </a:r>
          </a:p>
          <a:p>
            <a:pPr marL="357188" indent="-269875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Приказ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МОиМП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 об организации и  проведении муниципального этапа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Свердловской области. </a:t>
            </a:r>
          </a:p>
          <a:p>
            <a:pPr marL="109537" indent="0" algn="r">
              <a:buNone/>
            </a:pP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15 октября   2020 г. </a:t>
            </a:r>
          </a:p>
          <a:p>
            <a:pPr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Подготовка сметы расходов на  организационно-техническое и экспертное сопровождение подготовки и проведения муниципального этапа. </a:t>
            </a:r>
          </a:p>
          <a:p>
            <a:pPr algn="r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15 июля 2020 г.</a:t>
            </a:r>
          </a:p>
          <a:p>
            <a:pPr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Разработка  общих предложений  по схеме  проведения  процедур:  разбора заданий,   показа работ и апелляции.</a:t>
            </a:r>
          </a:p>
          <a:p>
            <a:pPr algn="r">
              <a:buNone/>
            </a:pP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  15 сентября 2020 г.</a:t>
            </a:r>
          </a:p>
          <a:p>
            <a:pPr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Организация и проведение экспертных выездов в муниципалитеты. </a:t>
            </a:r>
          </a:p>
          <a:p>
            <a:pPr algn="r">
              <a:buNone/>
            </a:pP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Ноябрь-декабрь 2020 г.</a:t>
            </a:r>
          </a:p>
          <a:p>
            <a:pPr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2021-2022 учебный год</a:t>
            </a:r>
          </a:p>
          <a:p>
            <a:pPr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5.Проведение совещания председателей  окружных и региональных предметно-методических комиссий  по организации взаимодействия.   </a:t>
            </a:r>
          </a:p>
          <a:p>
            <a:pPr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Апробация схем проведения  процедур:  разбора заданий,    показа работ и апелляции  для участников муниципального этапа.   </a:t>
            </a:r>
          </a:p>
          <a:p>
            <a:pPr>
              <a:buNone/>
            </a:pP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8</a:t>
            </a: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26000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247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85725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Организационно-технологическая модель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ВсОШ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Этапы разработки и реализации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791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этап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2020-2021 учебный год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Приказ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МОиМП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 об организации и  проведении  в СО регионального этапа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r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15 ноября 2020 г.   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количества участников регионального этапа ВсОШ в 2 раза; 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Подготовка предложений по ресурсному   обеспечению организации и проведения  регионального этапа. 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Подготовка сметы расходов на  организацию и проведение регионального этапа. </a:t>
            </a: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15 июля 2020 г.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Разработка и внедрение Региональной электронной системы  учета  участников  муниципального  и регионального этапов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r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Октябрь 2020 г.</a:t>
            </a:r>
          </a:p>
          <a:p>
            <a:pPr marL="452437" indent="-3429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Подготовка регламента работы жюри и орггрупп  регионального этапа в условиях  увеличения количества участников.   </a:t>
            </a:r>
          </a:p>
          <a:p>
            <a:pPr marL="452437" indent="-342900" algn="r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15 декабря 2020 г.</a:t>
            </a:r>
          </a:p>
          <a:p>
            <a:pPr marL="452437" indent="-342900">
              <a:lnSpc>
                <a:spcPct val="90000"/>
              </a:lnSpc>
              <a:spcBef>
                <a:spcPts val="0"/>
              </a:spcBef>
              <a:buNone/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7" indent="-3429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Проведение совещания с председателями жюри  и организаторами регионального этапа 2020-2021 учебного года. </a:t>
            </a: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7" indent="-342900" algn="r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декабря 2020 г.</a:t>
            </a:r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2000" b="1" u="sn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40F16F-B139-48E2-902B-4BBF46B063BF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3855</TotalTime>
  <Words>1343</Words>
  <Application>Microsoft Office PowerPoint</Application>
  <PresentationFormat>Экран (4:3)</PresentationFormat>
  <Paragraphs>170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Candara</vt:lpstr>
      <vt:lpstr>Georgia</vt:lpstr>
      <vt:lpstr>Times New Roman</vt:lpstr>
      <vt:lpstr>Trebuchet MS</vt:lpstr>
      <vt:lpstr>Wingdings 2</vt:lpstr>
      <vt:lpstr>Городская</vt:lpstr>
      <vt:lpstr> Основные подходы  к разработке  новой «сквозной» Организационно-технологической модели проведения этапов  всероссийской олимпиады школьников  в Свердловской области     </vt:lpstr>
      <vt:lpstr>Презентация PowerPoint</vt:lpstr>
      <vt:lpstr> Общие проблемы  организации и проведения всероссийской олимпиады школьников в Свердловской области </vt:lpstr>
      <vt:lpstr>I. Управление </vt:lpstr>
      <vt:lpstr>II. Содержание </vt:lpstr>
      <vt:lpstr>III. Организация </vt:lpstr>
      <vt:lpstr>Организационно-технологическая модель ВсОШ  Этапы разработки и реализации</vt:lpstr>
      <vt:lpstr>Организационно-технологическая модель ВсОШ  Этапы разработки и реализации</vt:lpstr>
      <vt:lpstr>Организационно-технологическая модель ВсОШ  Этапы разработки и реализации</vt:lpstr>
      <vt:lpstr>Организационно-технологическая модель ВсОШ  Этапы разработки и реализации</vt:lpstr>
      <vt:lpstr>Организационно-технологическая модель ВсОШ  Этапы разработки и реализации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итогах всероссийской олимпиады школьников  в 2011/2012 учебном году</dc:title>
  <dc:creator>Abaturova</dc:creator>
  <cp:lastModifiedBy>Игнатьева Галина Геннадьевна</cp:lastModifiedBy>
  <cp:revision>408</cp:revision>
  <dcterms:modified xsi:type="dcterms:W3CDTF">2020-07-29T11:31:49Z</dcterms:modified>
</cp:coreProperties>
</file>